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75BB8E-5647-49F7-9F60-E8E86E9DF8ED}" type="datetimeFigureOut">
              <a:rPr lang="es-AR" smtClean="0"/>
              <a:t>07/04/2014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382F903B-F2D9-4D89-876C-FCDA4635C136}"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5BB8E-5647-49F7-9F60-E8E86E9DF8ED}" type="datetimeFigureOut">
              <a:rPr lang="es-AR" smtClean="0"/>
              <a:t>07/04/2014</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F903B-F2D9-4D89-876C-FCDA4635C136}"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0" y="629675"/>
          <a:ext cx="9144000" cy="6152125"/>
        </p:xfrm>
        <a:graphic>
          <a:graphicData uri="http://schemas.openxmlformats.org/drawingml/2006/table">
            <a:tbl>
              <a:tblPr/>
              <a:tblGrid>
                <a:gridCol w="609600"/>
                <a:gridCol w="685800"/>
                <a:gridCol w="1828800"/>
                <a:gridCol w="990600"/>
                <a:gridCol w="2133600"/>
                <a:gridCol w="2895600"/>
              </a:tblGrid>
              <a:tr h="304800">
                <a:tc>
                  <a:txBody>
                    <a:bodyPr/>
                    <a:lstStyle/>
                    <a:p>
                      <a:pPr>
                        <a:spcAft>
                          <a:spcPts val="0"/>
                        </a:spcAft>
                      </a:pPr>
                      <a:r>
                        <a:rPr lang="en-US" sz="1800" b="1" noProof="0" dirty="0" smtClean="0">
                          <a:solidFill>
                            <a:srgbClr val="000000"/>
                          </a:solidFill>
                          <a:latin typeface="Calibri" pitchFamily="34" charset="0"/>
                          <a:ea typeface="Calibri"/>
                          <a:cs typeface="Times New Roman"/>
                        </a:rPr>
                        <a:t>Level</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spcAft>
                          <a:spcPts val="0"/>
                        </a:spcAft>
                      </a:pPr>
                      <a:r>
                        <a:rPr lang="en-US" sz="1800" b="1" noProof="0" smtClean="0">
                          <a:solidFill>
                            <a:srgbClr val="000000"/>
                          </a:solidFill>
                          <a:latin typeface="Calibri" pitchFamily="34" charset="0"/>
                          <a:ea typeface="Calibri"/>
                          <a:cs typeface="Times New Roman"/>
                        </a:rPr>
                        <a:t>Detail</a:t>
                      </a:r>
                      <a:endParaRPr lang="en-US" sz="1800" noProof="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Key question </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Ice masses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Required</a:t>
                      </a:r>
                      <a:r>
                        <a:rPr lang="en-US" sz="1800" b="1" baseline="0" noProof="0" dirty="0" smtClean="0">
                          <a:solidFill>
                            <a:srgbClr val="000000"/>
                          </a:solidFill>
                          <a:latin typeface="Calibri" pitchFamily="34" charset="0"/>
                          <a:ea typeface="Calibri"/>
                          <a:cs typeface="Times New Roman"/>
                        </a:rPr>
                        <a:t> studies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Methods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r>
              <a:tr h="1603826">
                <a:tc>
                  <a:txBody>
                    <a:bodyPr/>
                    <a:lstStyle/>
                    <a:p>
                      <a:pPr algn="ctr">
                        <a:spcAft>
                          <a:spcPts val="0"/>
                        </a:spcAft>
                      </a:pPr>
                      <a:r>
                        <a:rPr lang="en-US" sz="2400" b="1" noProof="0" dirty="0" smtClean="0">
                          <a:solidFill>
                            <a:srgbClr val="000000"/>
                          </a:solidFill>
                          <a:latin typeface="Calibri" pitchFamily="34" charset="0"/>
                          <a:ea typeface="Calibri"/>
                          <a:cs typeface="Times New Roman"/>
                        </a:rPr>
                        <a:t>1</a:t>
                      </a:r>
                      <a:endParaRPr lang="en-US" sz="2400" noProof="0" dirty="0">
                        <a:latin typeface="Calibri" pitchFamily="34" charset="0"/>
                        <a:ea typeface="Calibri"/>
                        <a:cs typeface="Times New Roman"/>
                      </a:endParaRPr>
                    </a:p>
                  </a:txBody>
                  <a:tcPr marL="46892" marR="46892"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a:spcAft>
                          <a:spcPts val="0"/>
                        </a:spcAft>
                      </a:pPr>
                      <a:r>
                        <a:rPr lang="en-US" sz="2800" b="1" noProof="0" dirty="0" smtClean="0">
                          <a:solidFill>
                            <a:srgbClr val="FF0000"/>
                          </a:solidFill>
                          <a:effectLst>
                            <a:outerShdw blurRad="38100" dist="38100" dir="2700000" algn="tl">
                              <a:srgbClr val="000000">
                                <a:alpha val="43137"/>
                              </a:srgbClr>
                            </a:outerShdw>
                          </a:effectLst>
                          <a:latin typeface="Calibri" pitchFamily="34" charset="0"/>
                          <a:ea typeface="Calibri"/>
                          <a:cs typeface="Times New Roman"/>
                        </a:rPr>
                        <a:t>Low</a:t>
                      </a:r>
                      <a:endParaRPr lang="en-US" sz="2800" noProof="0" dirty="0">
                        <a:solidFill>
                          <a:srgbClr val="FF0000"/>
                        </a:solidFill>
                        <a:effectLst>
                          <a:outerShdw blurRad="38100" dist="38100" dir="2700000" algn="tl">
                            <a:srgbClr val="000000">
                              <a:alpha val="43137"/>
                            </a:srgbClr>
                          </a:outerShdw>
                        </a:effectLst>
                        <a:latin typeface="Calibri" pitchFamily="34" charset="0"/>
                        <a:ea typeface="Calibri"/>
                        <a:cs typeface="Times New Roman"/>
                      </a:endParaRPr>
                    </a:p>
                  </a:txBody>
                  <a:tcPr marL="46892" marR="46892" marT="0" marB="0" vert="vert27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How many glaciers are in Argentina and how large</a:t>
                      </a:r>
                      <a:r>
                        <a:rPr lang="en-US" sz="1800" b="1" baseline="0" noProof="0" dirty="0" smtClean="0">
                          <a:solidFill>
                            <a:srgbClr val="000000"/>
                          </a:solidFill>
                          <a:latin typeface="Calibri" pitchFamily="34" charset="0"/>
                          <a:ea typeface="Calibri"/>
                          <a:cs typeface="Times New Roman"/>
                        </a:rPr>
                        <a:t> are they? </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spcAft>
                          <a:spcPts val="0"/>
                        </a:spcAft>
                      </a:pPr>
                      <a:r>
                        <a:rPr lang="en-US" sz="1800" b="1" noProof="0" dirty="0" smtClean="0">
                          <a:solidFill>
                            <a:srgbClr val="FF0000"/>
                          </a:solidFill>
                          <a:latin typeface="Calibri" pitchFamily="34" charset="0"/>
                          <a:ea typeface="Calibri"/>
                          <a:cs typeface="Times New Roman"/>
                        </a:rPr>
                        <a:t>All ice bodies of hydrological significance</a:t>
                      </a:r>
                      <a:endParaRPr lang="en-US" sz="1800" noProof="0" dirty="0">
                        <a:solidFill>
                          <a:srgbClr val="FF0000"/>
                        </a:solidFill>
                        <a:latin typeface="Calibri" pitchFamily="34" charset="0"/>
                        <a:ea typeface="Calibri"/>
                        <a:cs typeface="Times New Roman"/>
                      </a:endParaRPr>
                    </a:p>
                  </a:txBody>
                  <a:tcPr marL="46892" marR="4689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Counting, area determination, and </a:t>
                      </a:r>
                      <a:r>
                        <a:rPr lang="en-US" sz="1800" b="1" noProof="0" dirty="0" err="1" smtClean="0">
                          <a:solidFill>
                            <a:srgbClr val="000000"/>
                          </a:solidFill>
                          <a:latin typeface="Calibri" pitchFamily="34" charset="0"/>
                          <a:ea typeface="Calibri"/>
                          <a:cs typeface="Times New Roman"/>
                        </a:rPr>
                        <a:t>morphometric</a:t>
                      </a:r>
                      <a:r>
                        <a:rPr lang="en-US" sz="1800" b="1" noProof="0" dirty="0" smtClean="0">
                          <a:solidFill>
                            <a:srgbClr val="000000"/>
                          </a:solidFill>
                          <a:latin typeface="Calibri" pitchFamily="34" charset="0"/>
                          <a:ea typeface="Calibri"/>
                          <a:cs typeface="Times New Roman"/>
                        </a:rPr>
                        <a:t> parameters of the different  ice bodies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Times New Roman"/>
                          <a:cs typeface="Times New Roman"/>
                        </a:rPr>
                        <a:t>Generation of digital elevation models, watershed  determination, identification and mapping based on satellite images. </a:t>
                      </a:r>
                    </a:p>
                    <a:p>
                      <a:pPr>
                        <a:spcAft>
                          <a:spcPts val="0"/>
                        </a:spcAft>
                      </a:pPr>
                      <a:r>
                        <a:rPr lang="en-US" sz="1800" b="1" noProof="0" dirty="0" smtClean="0">
                          <a:solidFill>
                            <a:srgbClr val="000000"/>
                          </a:solidFill>
                          <a:latin typeface="Calibri" pitchFamily="34" charset="0"/>
                          <a:ea typeface="Times New Roman"/>
                          <a:cs typeface="Times New Roman"/>
                        </a:rPr>
                        <a:t>Field control.</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1336522">
                <a:tc>
                  <a:txBody>
                    <a:bodyPr/>
                    <a:lstStyle/>
                    <a:p>
                      <a:pPr algn="ctr">
                        <a:spcAft>
                          <a:spcPts val="0"/>
                        </a:spcAft>
                      </a:pPr>
                      <a:r>
                        <a:rPr lang="en-US" sz="2400" b="1" noProof="0" dirty="0" smtClean="0">
                          <a:solidFill>
                            <a:srgbClr val="000000"/>
                          </a:solidFill>
                          <a:latin typeface="Calibri" pitchFamily="34" charset="0"/>
                          <a:ea typeface="Calibri"/>
                          <a:cs typeface="Times New Roman"/>
                        </a:rPr>
                        <a:t>2</a:t>
                      </a:r>
                      <a:endParaRPr lang="en-US" sz="2400" noProof="0" dirty="0">
                        <a:latin typeface="Calibri" pitchFamily="34" charset="0"/>
                        <a:ea typeface="Calibri"/>
                        <a:cs typeface="Times New Roman"/>
                      </a:endParaRPr>
                    </a:p>
                  </a:txBody>
                  <a:tcPr marL="46892" marR="46892"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a:spcAft>
                          <a:spcPts val="0"/>
                        </a:spcAft>
                      </a:pPr>
                      <a:r>
                        <a:rPr lang="en-US" sz="2800" b="1" noProof="0" dirty="0" smtClean="0">
                          <a:solidFill>
                            <a:srgbClr val="FF0000"/>
                          </a:solidFill>
                          <a:effectLst>
                            <a:outerShdw blurRad="38100" dist="38100" dir="2700000" algn="tl">
                              <a:srgbClr val="000000">
                                <a:alpha val="43137"/>
                              </a:srgbClr>
                            </a:outerShdw>
                          </a:effectLst>
                          <a:latin typeface="Calibri" pitchFamily="34" charset="0"/>
                          <a:ea typeface="Calibri"/>
                          <a:cs typeface="Times New Roman"/>
                        </a:rPr>
                        <a:t>Medium</a:t>
                      </a:r>
                      <a:endParaRPr lang="en-US" sz="2800" noProof="0" dirty="0">
                        <a:solidFill>
                          <a:srgbClr val="FF0000"/>
                        </a:solidFill>
                        <a:effectLst>
                          <a:outerShdw blurRad="38100" dist="38100" dir="2700000" algn="tl">
                            <a:srgbClr val="000000">
                              <a:alpha val="43137"/>
                            </a:srgbClr>
                          </a:outerShdw>
                        </a:effectLst>
                        <a:latin typeface="Calibri" pitchFamily="34" charset="0"/>
                        <a:ea typeface="Calibri"/>
                        <a:cs typeface="Times New Roman"/>
                      </a:endParaRPr>
                    </a:p>
                  </a:txBody>
                  <a:tcPr marL="46892" marR="46892" marT="0" marB="0" vert="vert27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How does the size and dynamics of glaciers changed in recent years?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lgn="ctr">
                        <a:spcAft>
                          <a:spcPts val="0"/>
                        </a:spcAft>
                      </a:pPr>
                      <a:r>
                        <a:rPr lang="en-US" sz="1800" b="1" noProof="0" dirty="0" smtClean="0">
                          <a:solidFill>
                            <a:srgbClr val="FF0000"/>
                          </a:solidFill>
                          <a:latin typeface="Calibri" pitchFamily="34" charset="0"/>
                          <a:ea typeface="Calibri"/>
                          <a:cs typeface="Times New Roman"/>
                        </a:rPr>
                        <a:t>One or</a:t>
                      </a:r>
                      <a:r>
                        <a:rPr lang="en-US" sz="1800" b="1" baseline="0" noProof="0" dirty="0" smtClean="0">
                          <a:solidFill>
                            <a:srgbClr val="FF0000"/>
                          </a:solidFill>
                          <a:latin typeface="Calibri" pitchFamily="34" charset="0"/>
                          <a:ea typeface="Calibri"/>
                          <a:cs typeface="Times New Roman"/>
                        </a:rPr>
                        <a:t> two ice bodies</a:t>
                      </a:r>
                    </a:p>
                    <a:p>
                      <a:pPr algn="ctr">
                        <a:spcAft>
                          <a:spcPts val="0"/>
                        </a:spcAft>
                      </a:pPr>
                      <a:r>
                        <a:rPr lang="en-US" sz="1800" b="1" baseline="0" noProof="0" dirty="0" smtClean="0">
                          <a:solidFill>
                            <a:srgbClr val="FF0000"/>
                          </a:solidFill>
                          <a:latin typeface="Calibri" pitchFamily="34" charset="0"/>
                          <a:ea typeface="Calibri"/>
                          <a:cs typeface="Times New Roman"/>
                        </a:rPr>
                        <a:t>by basin</a:t>
                      </a:r>
                      <a:endParaRPr lang="en-US" sz="1800" noProof="0" dirty="0">
                        <a:solidFill>
                          <a:srgbClr val="FF0000"/>
                        </a:solidFill>
                        <a:latin typeface="Calibri" pitchFamily="34" charset="0"/>
                        <a:ea typeface="Calibri"/>
                        <a:cs typeface="Times New Roman"/>
                      </a:endParaRPr>
                    </a:p>
                  </a:txBody>
                  <a:tcPr marL="46892" marR="4689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Fluctuations in area, length and speed of movement in recent years/decades</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a:spcAft>
                          <a:spcPts val="0"/>
                        </a:spcAft>
                      </a:pPr>
                      <a:r>
                        <a:rPr lang="en-US" sz="1800" b="1" noProof="0" dirty="0" smtClean="0">
                          <a:solidFill>
                            <a:srgbClr val="000000"/>
                          </a:solidFill>
                          <a:latin typeface="Calibri" pitchFamily="34" charset="0"/>
                          <a:ea typeface="Times New Roman"/>
                          <a:cs typeface="Times New Roman"/>
                        </a:rPr>
                        <a:t>Analysis of aerial photographs and satellite imagery, historical sources, complemented by field work</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r>
              <a:tr h="2621043">
                <a:tc>
                  <a:txBody>
                    <a:bodyPr/>
                    <a:lstStyle/>
                    <a:p>
                      <a:pPr algn="ctr">
                        <a:spcAft>
                          <a:spcPts val="0"/>
                        </a:spcAft>
                      </a:pPr>
                      <a:r>
                        <a:rPr lang="en-US" sz="2400" b="1" noProof="0" dirty="0" smtClean="0">
                          <a:solidFill>
                            <a:srgbClr val="000000"/>
                          </a:solidFill>
                          <a:latin typeface="Calibri" pitchFamily="34" charset="0"/>
                          <a:ea typeface="Calibri"/>
                          <a:cs typeface="Times New Roman"/>
                        </a:rPr>
                        <a:t>3</a:t>
                      </a:r>
                      <a:endParaRPr lang="en-US" sz="2400" noProof="0" dirty="0">
                        <a:latin typeface="Calibri" pitchFamily="34" charset="0"/>
                        <a:ea typeface="Calibri"/>
                        <a:cs typeface="Times New Roman"/>
                      </a:endParaRPr>
                    </a:p>
                  </a:txBody>
                  <a:tcPr marL="46892" marR="46892"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a:spcAft>
                          <a:spcPts val="0"/>
                        </a:spcAft>
                      </a:pPr>
                      <a:r>
                        <a:rPr lang="en-US" sz="2800" b="1" noProof="0" dirty="0" smtClean="0">
                          <a:solidFill>
                            <a:srgbClr val="FF0000"/>
                          </a:solidFill>
                          <a:effectLst>
                            <a:outerShdw blurRad="38100" dist="38100" dir="2700000" algn="tl">
                              <a:srgbClr val="000000">
                                <a:alpha val="43137"/>
                              </a:srgbClr>
                            </a:outerShdw>
                          </a:effectLst>
                          <a:latin typeface="Calibri" pitchFamily="34" charset="0"/>
                          <a:ea typeface="Calibri"/>
                          <a:cs typeface="Times New Roman"/>
                        </a:rPr>
                        <a:t>High</a:t>
                      </a:r>
                      <a:endParaRPr lang="en-US" sz="2800" noProof="0" dirty="0">
                        <a:solidFill>
                          <a:srgbClr val="FF0000"/>
                        </a:solidFill>
                        <a:effectLst>
                          <a:outerShdw blurRad="38100" dist="38100" dir="2700000" algn="tl">
                            <a:srgbClr val="000000">
                              <a:alpha val="43137"/>
                            </a:srgbClr>
                          </a:outerShdw>
                        </a:effectLst>
                        <a:latin typeface="Calibri" pitchFamily="34" charset="0"/>
                        <a:ea typeface="Calibri"/>
                        <a:cs typeface="Times New Roman"/>
                      </a:endParaRPr>
                    </a:p>
                  </a:txBody>
                  <a:tcPr marL="46892" marR="46892" marT="0" marB="0" vert="vert27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What physical parameters  control glacier</a:t>
                      </a:r>
                      <a:r>
                        <a:rPr lang="en-US" sz="1800" b="1" baseline="0" noProof="0" dirty="0" smtClean="0">
                          <a:solidFill>
                            <a:srgbClr val="000000"/>
                          </a:solidFill>
                          <a:latin typeface="Calibri" pitchFamily="34" charset="0"/>
                          <a:ea typeface="Calibri"/>
                          <a:cs typeface="Times New Roman"/>
                        </a:rPr>
                        <a:t> b</a:t>
                      </a:r>
                      <a:r>
                        <a:rPr lang="en-US" sz="1800" b="1" noProof="0" dirty="0" smtClean="0">
                          <a:solidFill>
                            <a:srgbClr val="000000"/>
                          </a:solidFill>
                          <a:latin typeface="Calibri" pitchFamily="34" charset="0"/>
                          <a:ea typeface="Calibri"/>
                          <a:cs typeface="Times New Roman"/>
                        </a:rPr>
                        <a:t>ehavior? What volume of water is storage in the ice? What is the </a:t>
                      </a:r>
                      <a:r>
                        <a:rPr lang="en-US" sz="1800" b="1" baseline="0" noProof="0" dirty="0" smtClean="0">
                          <a:solidFill>
                            <a:srgbClr val="000000"/>
                          </a:solidFill>
                          <a:latin typeface="Calibri" pitchFamily="34" charset="0"/>
                          <a:ea typeface="Calibri"/>
                          <a:cs typeface="Times New Roman"/>
                        </a:rPr>
                        <a:t>contribution of</a:t>
                      </a:r>
                      <a:r>
                        <a:rPr lang="en-US" sz="1800" b="1" noProof="0" dirty="0" smtClean="0">
                          <a:solidFill>
                            <a:srgbClr val="000000"/>
                          </a:solidFill>
                          <a:latin typeface="Calibri" pitchFamily="34" charset="0"/>
                          <a:ea typeface="Calibri"/>
                          <a:cs typeface="Times New Roman"/>
                        </a:rPr>
                        <a:t> ice</a:t>
                      </a:r>
                      <a:r>
                        <a:rPr lang="en-US" sz="1800" b="1" baseline="0" noProof="0" dirty="0" smtClean="0">
                          <a:solidFill>
                            <a:srgbClr val="000000"/>
                          </a:solidFill>
                          <a:latin typeface="Calibri" pitchFamily="34" charset="0"/>
                          <a:ea typeface="Calibri"/>
                          <a:cs typeface="Times New Roman"/>
                        </a:rPr>
                        <a:t> to runoff?</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spcAft>
                          <a:spcPts val="0"/>
                        </a:spcAft>
                      </a:pPr>
                      <a:r>
                        <a:rPr lang="en-US" sz="1800" b="1" noProof="0" dirty="0" smtClean="0">
                          <a:solidFill>
                            <a:srgbClr val="FF0000"/>
                          </a:solidFill>
                          <a:latin typeface="Calibri" pitchFamily="34" charset="0"/>
                          <a:ea typeface="Calibri"/>
                          <a:cs typeface="Times New Roman"/>
                        </a:rPr>
                        <a:t>A</a:t>
                      </a:r>
                      <a:r>
                        <a:rPr lang="en-US" sz="1800" b="1" baseline="0" noProof="0" dirty="0" smtClean="0">
                          <a:solidFill>
                            <a:srgbClr val="FF0000"/>
                          </a:solidFill>
                          <a:latin typeface="Calibri" pitchFamily="34" charset="0"/>
                          <a:ea typeface="Calibri"/>
                          <a:cs typeface="Times New Roman"/>
                        </a:rPr>
                        <a:t> representative glacier </a:t>
                      </a:r>
                    </a:p>
                    <a:p>
                      <a:pPr algn="ctr">
                        <a:spcAft>
                          <a:spcPts val="0"/>
                        </a:spcAft>
                      </a:pPr>
                      <a:r>
                        <a:rPr lang="en-US" sz="1800" b="1" baseline="0" noProof="0" dirty="0" smtClean="0">
                          <a:solidFill>
                            <a:srgbClr val="FF0000"/>
                          </a:solidFill>
                          <a:latin typeface="Calibri" pitchFamily="34" charset="0"/>
                          <a:ea typeface="Calibri"/>
                          <a:cs typeface="Times New Roman"/>
                        </a:rPr>
                        <a:t>per region</a:t>
                      </a:r>
                      <a:endParaRPr lang="en-US" sz="1800" noProof="0" dirty="0">
                        <a:solidFill>
                          <a:srgbClr val="FF0000"/>
                        </a:solidFill>
                        <a:latin typeface="Calibri" pitchFamily="34" charset="0"/>
                        <a:ea typeface="Calibri"/>
                        <a:cs typeface="Times New Roman"/>
                      </a:endParaRPr>
                    </a:p>
                  </a:txBody>
                  <a:tcPr marL="46892" marR="46892"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Calibri"/>
                          <a:cs typeface="Times New Roman"/>
                        </a:rPr>
                        <a:t>Combination of mass, energy, and hydrological balances. Precise surface topography, monitoring of active layer thickness, estimated volume of ice. </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spcAft>
                          <a:spcPts val="0"/>
                        </a:spcAft>
                      </a:pPr>
                      <a:r>
                        <a:rPr lang="en-US" sz="1800" b="1" noProof="0" dirty="0" smtClean="0">
                          <a:solidFill>
                            <a:srgbClr val="000000"/>
                          </a:solidFill>
                          <a:latin typeface="Calibri" pitchFamily="34" charset="0"/>
                          <a:ea typeface="Times New Roman"/>
                          <a:cs typeface="Times New Roman"/>
                        </a:rPr>
                        <a:t>Network of metric-poles</a:t>
                      </a:r>
                      <a:r>
                        <a:rPr lang="en-US" sz="1800" b="1" baseline="0" noProof="0" dirty="0" smtClean="0">
                          <a:solidFill>
                            <a:srgbClr val="000000"/>
                          </a:solidFill>
                          <a:latin typeface="Calibri" pitchFamily="34" charset="0"/>
                          <a:ea typeface="Times New Roman"/>
                          <a:cs typeface="Times New Roman"/>
                        </a:rPr>
                        <a:t>,</a:t>
                      </a:r>
                      <a:r>
                        <a:rPr lang="en-US" sz="1800" b="1" noProof="0" dirty="0" smtClean="0">
                          <a:solidFill>
                            <a:srgbClr val="000000"/>
                          </a:solidFill>
                          <a:latin typeface="Calibri" pitchFamily="34" charset="0"/>
                          <a:ea typeface="Times New Roman"/>
                          <a:cs typeface="Times New Roman"/>
                        </a:rPr>
                        <a:t> installation of nivo-meteorological stations and </a:t>
                      </a:r>
                      <a:r>
                        <a:rPr lang="en-US" sz="1800" b="1" noProof="0" dirty="0" err="1" smtClean="0">
                          <a:solidFill>
                            <a:srgbClr val="000000"/>
                          </a:solidFill>
                          <a:latin typeface="Calibri" pitchFamily="34" charset="0"/>
                          <a:ea typeface="Times New Roman"/>
                          <a:cs typeface="Times New Roman"/>
                        </a:rPr>
                        <a:t>flowmeters</a:t>
                      </a:r>
                      <a:r>
                        <a:rPr lang="en-US" sz="1800" b="1" noProof="0" dirty="0" smtClean="0">
                          <a:solidFill>
                            <a:srgbClr val="000000"/>
                          </a:solidFill>
                          <a:latin typeface="Calibri" pitchFamily="34" charset="0"/>
                          <a:ea typeface="Times New Roman"/>
                          <a:cs typeface="Times New Roman"/>
                        </a:rPr>
                        <a:t>, GPS surveying, </a:t>
                      </a:r>
                      <a:r>
                        <a:rPr lang="en-US" sz="1800" b="1" noProof="0" dirty="0" err="1" smtClean="0">
                          <a:solidFill>
                            <a:srgbClr val="000000"/>
                          </a:solidFill>
                          <a:latin typeface="Calibri" pitchFamily="34" charset="0"/>
                          <a:ea typeface="Times New Roman"/>
                          <a:cs typeface="Times New Roman"/>
                        </a:rPr>
                        <a:t>photogrammetry</a:t>
                      </a:r>
                      <a:r>
                        <a:rPr lang="en-US" sz="1800" b="1" noProof="0" dirty="0" smtClean="0">
                          <a:solidFill>
                            <a:srgbClr val="000000"/>
                          </a:solidFill>
                          <a:latin typeface="Calibri" pitchFamily="34" charset="0"/>
                          <a:ea typeface="Times New Roman"/>
                          <a:cs typeface="Times New Roman"/>
                        </a:rPr>
                        <a:t> and aerial measurements of thickness with ground penetration radar.</a:t>
                      </a:r>
                      <a:endParaRPr lang="en-US" sz="1800" noProof="0" dirty="0">
                        <a:latin typeface="Calibri" pitchFamily="34" charset="0"/>
                        <a:ea typeface="Calibri"/>
                        <a:cs typeface="Times New Roman"/>
                      </a:endParaRPr>
                    </a:p>
                  </a:txBody>
                  <a:tcPr marL="46892" marR="4689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bl>
          </a:graphicData>
        </a:graphic>
      </p:graphicFrame>
      <p:sp>
        <p:nvSpPr>
          <p:cNvPr id="3" name="1 Título"/>
          <p:cNvSpPr txBox="1">
            <a:spLocks/>
          </p:cNvSpPr>
          <p:nvPr/>
        </p:nvSpPr>
        <p:spPr>
          <a:xfrm>
            <a:off x="0" y="-76200"/>
            <a:ext cx="9144000" cy="609600"/>
          </a:xfrm>
          <a:prstGeom prst="rect">
            <a:avLst/>
          </a:prstGeom>
        </p:spPr>
        <p:txBody>
          <a:bodyPr/>
          <a:lstStyle/>
          <a:p>
            <a:pPr algn="ctr" eaLnBrk="0" hangingPunct="0">
              <a:defRPr/>
            </a:pPr>
            <a:r>
              <a:rPr lang="en-US" sz="3200" b="1" dirty="0">
                <a:solidFill>
                  <a:srgbClr val="FF0000"/>
                </a:solidFill>
                <a:effectLst>
                  <a:outerShdw blurRad="38100" dist="38100" dir="2700000" algn="tl">
                    <a:srgbClr val="000000">
                      <a:alpha val="43137"/>
                    </a:srgbClr>
                  </a:outerShdw>
                </a:effectLst>
                <a:latin typeface="Calibri" pitchFamily="34" charset="0"/>
              </a:rPr>
              <a:t>Inventory </a:t>
            </a:r>
            <a:r>
              <a:rPr lang="en-US" sz="3200" b="1" dirty="0" smtClean="0">
                <a:solidFill>
                  <a:srgbClr val="FF0000"/>
                </a:solidFill>
                <a:effectLst>
                  <a:outerShdw blurRad="38100" dist="38100" dir="2700000" algn="tl">
                    <a:srgbClr val="000000">
                      <a:alpha val="43137"/>
                    </a:srgbClr>
                  </a:outerShdw>
                </a:effectLst>
                <a:latin typeface="Calibri" pitchFamily="34" charset="0"/>
              </a:rPr>
              <a:t>Strategy (hierarchical)</a:t>
            </a:r>
            <a:endParaRPr lang="en-US" sz="3200" b="1" kern="0" dirty="0">
              <a:solidFill>
                <a:srgbClr val="FF0000"/>
              </a:solidFill>
              <a:effectLst>
                <a:outerShdw blurRad="38100" dist="38100" dir="2700000" algn="tl">
                  <a:srgbClr val="000000">
                    <a:alpha val="43137"/>
                  </a:srgbClr>
                </a:outerShdw>
              </a:effectLst>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912"/>
          <a:stretch>
            <a:fillRect/>
          </a:stretch>
        </p:blipFill>
        <p:spPr bwMode="auto">
          <a:xfrm>
            <a:off x="5750560" y="2091024"/>
            <a:ext cx="3393440" cy="47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545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896" b="819"/>
          <a:stretch>
            <a:fillRect/>
          </a:stretch>
        </p:blipFill>
        <p:spPr bwMode="auto">
          <a:xfrm>
            <a:off x="2819400" y="948024"/>
            <a:ext cx="3422650" cy="47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545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752"/>
          <a:stretch>
            <a:fillRect/>
          </a:stretch>
        </p:blipFill>
        <p:spPr bwMode="auto">
          <a:xfrm>
            <a:off x="0" y="0"/>
            <a:ext cx="3324548" cy="47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5117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94" t="1015" b="1015"/>
          <a:stretch>
            <a:fillRect/>
          </a:stretch>
        </p:blipFill>
        <p:spPr bwMode="auto">
          <a:xfrm>
            <a:off x="0" y="-6585"/>
            <a:ext cx="4503460" cy="6331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750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08551"/>
            <a:ext cx="4572000" cy="6449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35580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Imagen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l="37891" t="18538" r="32533" b="8247"/>
          <a:stretch>
            <a:fillRect/>
          </a:stretch>
        </p:blipFill>
        <p:spPr bwMode="auto">
          <a:xfrm>
            <a:off x="2209800" y="-17443"/>
            <a:ext cx="5146799"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80622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Imagen 1"/>
          <p:cNvPicPr>
            <a:picLocks noChangeAspect="1" noChangeArrowheads="1"/>
          </p:cNvPicPr>
          <p:nvPr/>
        </p:nvPicPr>
        <p:blipFill>
          <a:blip r:embed="rId2" cstate="print">
            <a:extLst>
              <a:ext uri="{28A0092B-C50C-407E-A947-70E740481C1C}">
                <a14:useLocalDpi xmlns:a14="http://schemas.microsoft.com/office/drawing/2010/main" xmlns="" val="0"/>
              </a:ext>
            </a:extLst>
          </a:blip>
          <a:srcRect l="37959" t="18504" r="30408" b="7838"/>
          <a:stretch>
            <a:fillRect/>
          </a:stretch>
        </p:blipFill>
        <p:spPr bwMode="auto">
          <a:xfrm>
            <a:off x="0" y="304800"/>
            <a:ext cx="45405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41283" t="18269" r="30054" b="8012"/>
          <a:stretch>
            <a:fillRect/>
          </a:stretch>
        </p:blipFill>
        <p:spPr bwMode="auto">
          <a:xfrm>
            <a:off x="4660718" y="838200"/>
            <a:ext cx="4483282"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77601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1066800" y="0"/>
            <a:ext cx="6629400" cy="6858044"/>
          </a:xfrm>
          <a:prstGeom prst="rect">
            <a:avLst/>
          </a:prstGeom>
        </p:spPr>
      </p:pic>
    </p:spTree>
    <p:extLst>
      <p:ext uri="{BB962C8B-B14F-4D97-AF65-F5344CB8AC3E}">
        <p14:creationId xmlns:p14="http://schemas.microsoft.com/office/powerpoint/2010/main" xmlns="" val="3021362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0" y="0"/>
            <a:ext cx="9144000" cy="1143000"/>
          </a:xfrm>
        </p:spPr>
        <p:txBody>
          <a:bodyPr/>
          <a:lstStyle/>
          <a:p>
            <a:pPr>
              <a:defRPr/>
            </a:pPr>
            <a:r>
              <a:rPr lang="en-US" sz="3200" b="1" dirty="0" smtClean="0">
                <a:solidFill>
                  <a:srgbClr val="FF0000"/>
                </a:solidFill>
                <a:effectLst>
                  <a:outerShdw blurRad="38100" dist="38100" dir="2700000" algn="tl">
                    <a:srgbClr val="000000">
                      <a:alpha val="43137"/>
                    </a:srgbClr>
                  </a:outerShdw>
                </a:effectLst>
                <a:latin typeface="Calibri" pitchFamily="34" charset="0"/>
              </a:rPr>
              <a:t>Geographical organization of the National Inventory</a:t>
            </a:r>
            <a:endParaRPr lang="es-ES_tradnl" sz="3200" b="1" dirty="0" smtClean="0">
              <a:solidFill>
                <a:srgbClr val="FF0000"/>
              </a:solidFill>
              <a:effectLst>
                <a:outerShdw blurRad="38100" dist="38100" dir="2700000" algn="tl">
                  <a:srgbClr val="000000">
                    <a:alpha val="43137"/>
                  </a:srgbClr>
                </a:outerShdw>
              </a:effectLst>
              <a:latin typeface="Calibri" pitchFamily="34" charset="0"/>
            </a:endParaRPr>
          </a:p>
        </p:txBody>
      </p:sp>
      <p:sp>
        <p:nvSpPr>
          <p:cNvPr id="23555" name="2 Marcador de contenido"/>
          <p:cNvSpPr>
            <a:spLocks noGrp="1"/>
          </p:cNvSpPr>
          <p:nvPr>
            <p:ph idx="1"/>
          </p:nvPr>
        </p:nvSpPr>
        <p:spPr>
          <a:xfrm>
            <a:off x="228600" y="914400"/>
            <a:ext cx="8686800" cy="1219200"/>
          </a:xfrm>
        </p:spPr>
        <p:txBody>
          <a:bodyPr/>
          <a:lstStyle/>
          <a:p>
            <a:pPr marL="0" indent="0">
              <a:spcBef>
                <a:spcPct val="0"/>
              </a:spcBef>
              <a:buFontTx/>
              <a:buNone/>
            </a:pPr>
            <a:r>
              <a:rPr lang="en-US" sz="2400" dirty="0" smtClean="0">
                <a:latin typeface="Calibri" pitchFamily="34" charset="0"/>
              </a:rPr>
              <a:t>Due to the large size of the area to survey, and the wide range of diverse  glacial and </a:t>
            </a:r>
            <a:r>
              <a:rPr lang="en-US" sz="2400" dirty="0" err="1" smtClean="0">
                <a:latin typeface="Calibri" pitchFamily="34" charset="0"/>
              </a:rPr>
              <a:t>periglacial</a:t>
            </a:r>
            <a:r>
              <a:rPr lang="en-US" sz="2400" dirty="0" smtClean="0">
                <a:latin typeface="Calibri" pitchFamily="34" charset="0"/>
              </a:rPr>
              <a:t> environments across the Andes, the national inventory was organized in five major regions:</a:t>
            </a:r>
            <a:endParaRPr lang="es-ES_tradnl" dirty="0" smtClean="0"/>
          </a:p>
        </p:txBody>
      </p:sp>
      <p:pic>
        <p:nvPicPr>
          <p:cNvPr id="23556" name="3 Imagen" descr="AndesDeserticos_CuencasInventario25Nov2010"/>
          <p:cNvPicPr>
            <a:picLocks noChangeAspect="1" noChangeArrowheads="1"/>
          </p:cNvPicPr>
          <p:nvPr/>
        </p:nvPicPr>
        <p:blipFill>
          <a:blip r:embed="rId2" cstate="print"/>
          <a:srcRect/>
          <a:stretch>
            <a:fillRect/>
          </a:stretch>
        </p:blipFill>
        <p:spPr bwMode="auto">
          <a:xfrm>
            <a:off x="4953000" y="2112963"/>
            <a:ext cx="3657600" cy="4745037"/>
          </a:xfrm>
          <a:prstGeom prst="rect">
            <a:avLst/>
          </a:prstGeom>
          <a:noFill/>
          <a:ln w="9525">
            <a:noFill/>
            <a:miter lim="800000"/>
            <a:headEnd/>
            <a:tailEnd/>
          </a:ln>
        </p:spPr>
      </p:pic>
      <p:sp>
        <p:nvSpPr>
          <p:cNvPr id="5" name="4 CuadroTexto"/>
          <p:cNvSpPr txBox="1"/>
          <p:nvPr/>
        </p:nvSpPr>
        <p:spPr>
          <a:xfrm>
            <a:off x="304800" y="2338388"/>
            <a:ext cx="4375150" cy="4062412"/>
          </a:xfrm>
          <a:prstGeom prst="rect">
            <a:avLst/>
          </a:prstGeom>
          <a:noFill/>
        </p:spPr>
        <p:txBody>
          <a:bodyPr wrap="none">
            <a:spAutoFit/>
          </a:bodyPr>
          <a:lstStyle/>
          <a:p>
            <a:pPr>
              <a:spcBef>
                <a:spcPts val="0"/>
              </a:spcBef>
              <a:buFont typeface="Arial" pitchFamily="34" charset="0"/>
              <a:buChar char="•"/>
              <a:defRPr/>
            </a:pPr>
            <a:r>
              <a:rPr lang="es-AR" sz="2400" b="1" dirty="0">
                <a:latin typeface="Calibri" pitchFamily="34" charset="0"/>
              </a:rPr>
              <a:t>Andes Desérticos</a:t>
            </a:r>
            <a:r>
              <a:rPr lang="es-AR" sz="2400" dirty="0">
                <a:latin typeface="Calibri" pitchFamily="34" charset="0"/>
              </a:rPr>
              <a:t> </a:t>
            </a:r>
          </a:p>
          <a:p>
            <a:pPr>
              <a:spcBef>
                <a:spcPts val="0"/>
              </a:spcBef>
              <a:buFont typeface="Arial" pitchFamily="34" charset="0"/>
              <a:buChar char="•"/>
              <a:defRPr/>
            </a:pPr>
            <a:endParaRPr lang="es-ES_tradnl" sz="2400" dirty="0">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Centrales</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Norte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Sur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 Tierra del Fuego </a:t>
            </a:r>
          </a:p>
          <a:p>
            <a:pPr>
              <a:spcBef>
                <a:spcPts val="0"/>
              </a:spcBef>
              <a:defRPr/>
            </a:pPr>
            <a:r>
              <a:rPr lang="es-AR" sz="2400" b="1" dirty="0">
                <a:solidFill>
                  <a:schemeClr val="bg2">
                    <a:lumMod val="60000"/>
                    <a:lumOff val="40000"/>
                  </a:schemeClr>
                </a:solidFill>
                <a:latin typeface="Calibri" pitchFamily="34" charset="0"/>
              </a:rPr>
              <a:t>e islas del Atlántico Sur</a:t>
            </a:r>
            <a:r>
              <a:rPr lang="es-AR" sz="2400" dirty="0">
                <a:solidFill>
                  <a:schemeClr val="bg2">
                    <a:lumMod val="60000"/>
                    <a:lumOff val="40000"/>
                  </a:schemeClr>
                </a:solidFill>
                <a:latin typeface="Calibri" pitchFamily="34" charset="0"/>
              </a:rPr>
              <a:t> </a:t>
            </a:r>
            <a:endParaRPr lang="es-ES_tradnl" sz="2400" dirty="0">
              <a:solidFill>
                <a:schemeClr val="bg2">
                  <a:lumMod val="60000"/>
                  <a:lumOff val="40000"/>
                </a:schemeClr>
              </a:solidFill>
              <a:latin typeface="Calibri" pitchFamily="34" charset="0"/>
            </a:endParaRPr>
          </a:p>
          <a:p>
            <a:pPr>
              <a:defRPr/>
            </a:pPr>
            <a:endParaRPr lang="es-ES_tradn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a:xfrm>
            <a:off x="0" y="0"/>
            <a:ext cx="9144000" cy="1143000"/>
          </a:xfrm>
        </p:spPr>
        <p:txBody>
          <a:bodyPr/>
          <a:lstStyle/>
          <a:p>
            <a:r>
              <a:rPr lang="en-US" sz="3200" b="1" dirty="0" smtClean="0">
                <a:solidFill>
                  <a:srgbClr val="FF0000"/>
                </a:solidFill>
                <a:latin typeface="Calibri" pitchFamily="34" charset="0"/>
              </a:rPr>
              <a:t>Geographical organization of the National Inventory</a:t>
            </a:r>
            <a:endParaRPr lang="es-ES_tradnl" sz="3200" b="1" dirty="0" smtClean="0">
              <a:solidFill>
                <a:srgbClr val="FF0000"/>
              </a:solidFill>
              <a:latin typeface="Calibri" pitchFamily="34" charset="0"/>
            </a:endParaRPr>
          </a:p>
        </p:txBody>
      </p:sp>
      <p:sp>
        <p:nvSpPr>
          <p:cNvPr id="24579" name="2 Marcador de contenido"/>
          <p:cNvSpPr>
            <a:spLocks noGrp="1"/>
          </p:cNvSpPr>
          <p:nvPr>
            <p:ph idx="1"/>
          </p:nvPr>
        </p:nvSpPr>
        <p:spPr>
          <a:xfrm>
            <a:off x="228600" y="914400"/>
            <a:ext cx="8686800" cy="1219200"/>
          </a:xfrm>
        </p:spPr>
        <p:txBody>
          <a:bodyPr/>
          <a:lstStyle/>
          <a:p>
            <a:pPr marL="0" indent="0">
              <a:spcBef>
                <a:spcPct val="0"/>
              </a:spcBef>
              <a:buFontTx/>
              <a:buNone/>
            </a:pPr>
            <a:r>
              <a:rPr lang="en-US" sz="2400" smtClean="0">
                <a:latin typeface="Calibri" pitchFamily="34" charset="0"/>
              </a:rPr>
              <a:t>Due to the large size of the area to survey, and the wide range of diverse  glacial and periglacial environments across the Andes, the national inventory will be organized in five major regions:</a:t>
            </a:r>
            <a:endParaRPr lang="es-ES_tradnl" smtClean="0"/>
          </a:p>
        </p:txBody>
      </p:sp>
      <p:sp>
        <p:nvSpPr>
          <p:cNvPr id="5" name="4 CuadroTexto"/>
          <p:cNvSpPr txBox="1"/>
          <p:nvPr/>
        </p:nvSpPr>
        <p:spPr>
          <a:xfrm>
            <a:off x="304800" y="2338388"/>
            <a:ext cx="4375150" cy="4062412"/>
          </a:xfrm>
          <a:prstGeom prst="rect">
            <a:avLst/>
          </a:prstGeom>
          <a:noFill/>
        </p:spPr>
        <p:txBody>
          <a:bodyPr wrap="none">
            <a:spAutoFit/>
          </a:bodyPr>
          <a:lstStyle/>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Desérticos</a:t>
            </a:r>
            <a:r>
              <a:rPr lang="es-AR" sz="2400" dirty="0">
                <a:solidFill>
                  <a:schemeClr val="bg2">
                    <a:lumMod val="60000"/>
                    <a:lumOff val="40000"/>
                  </a:schemeClr>
                </a:solidFill>
                <a:latin typeface="Calibri" pitchFamily="34" charset="0"/>
              </a:rPr>
              <a:t> </a:t>
            </a:r>
          </a:p>
          <a:p>
            <a:pPr>
              <a:spcBef>
                <a:spcPts val="0"/>
              </a:spcBef>
              <a:buFont typeface="Arial" pitchFamily="34" charset="0"/>
              <a:buChar char="•"/>
              <a:defRPr/>
            </a:pPr>
            <a:endParaRPr lang="es-ES_tradnl" sz="2400" dirty="0">
              <a:latin typeface="Calibri" pitchFamily="34" charset="0"/>
            </a:endParaRPr>
          </a:p>
          <a:p>
            <a:pPr>
              <a:spcBef>
                <a:spcPts val="0"/>
              </a:spcBef>
              <a:buFont typeface="Arial" pitchFamily="34" charset="0"/>
              <a:buChar char="•"/>
              <a:defRPr/>
            </a:pPr>
            <a:r>
              <a:rPr lang="es-AR" sz="2400" b="1" dirty="0">
                <a:latin typeface="Calibri" pitchFamily="34" charset="0"/>
              </a:rPr>
              <a:t>Andes Centrales</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Norte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Sur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 Tierra del Fuego </a:t>
            </a:r>
          </a:p>
          <a:p>
            <a:pPr>
              <a:spcBef>
                <a:spcPts val="0"/>
              </a:spcBef>
              <a:defRPr/>
            </a:pPr>
            <a:r>
              <a:rPr lang="es-AR" sz="2400" b="1" dirty="0">
                <a:solidFill>
                  <a:schemeClr val="bg2">
                    <a:lumMod val="60000"/>
                    <a:lumOff val="40000"/>
                  </a:schemeClr>
                </a:solidFill>
                <a:latin typeface="Calibri" pitchFamily="34" charset="0"/>
              </a:rPr>
              <a:t>e islas del Atlántico Sur</a:t>
            </a:r>
            <a:r>
              <a:rPr lang="es-AR" sz="2400" dirty="0">
                <a:solidFill>
                  <a:schemeClr val="bg2">
                    <a:lumMod val="60000"/>
                    <a:lumOff val="40000"/>
                  </a:schemeClr>
                </a:solidFill>
                <a:latin typeface="Calibri" pitchFamily="34" charset="0"/>
              </a:rPr>
              <a:t> </a:t>
            </a:r>
            <a:endParaRPr lang="es-ES_tradnl" sz="2400" dirty="0">
              <a:solidFill>
                <a:schemeClr val="bg2">
                  <a:lumMod val="60000"/>
                  <a:lumOff val="40000"/>
                </a:schemeClr>
              </a:solidFill>
              <a:latin typeface="Calibri" pitchFamily="34" charset="0"/>
            </a:endParaRPr>
          </a:p>
          <a:p>
            <a:pPr>
              <a:defRPr/>
            </a:pPr>
            <a:endParaRPr lang="es-ES_tradnl" dirty="0"/>
          </a:p>
        </p:txBody>
      </p:sp>
      <p:pic>
        <p:nvPicPr>
          <p:cNvPr id="24581" name="5 Imagen" descr="AndesCentrales_CuencasInventario25Nov2010"/>
          <p:cNvPicPr>
            <a:picLocks noChangeAspect="1"/>
          </p:cNvPicPr>
          <p:nvPr/>
        </p:nvPicPr>
        <p:blipFill>
          <a:blip r:embed="rId2" cstate="print"/>
          <a:srcRect/>
          <a:stretch>
            <a:fillRect/>
          </a:stretch>
        </p:blipFill>
        <p:spPr bwMode="auto">
          <a:xfrm>
            <a:off x="5105400" y="2133600"/>
            <a:ext cx="3657600" cy="4735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0" y="0"/>
            <a:ext cx="9144000" cy="1143000"/>
          </a:xfrm>
        </p:spPr>
        <p:txBody>
          <a:bodyPr/>
          <a:lstStyle/>
          <a:p>
            <a:r>
              <a:rPr lang="en-US" sz="3200" b="1" dirty="0" smtClean="0">
                <a:solidFill>
                  <a:srgbClr val="FF0000"/>
                </a:solidFill>
                <a:latin typeface="Calibri" pitchFamily="34" charset="0"/>
              </a:rPr>
              <a:t>Geographical organization of the National Inventory</a:t>
            </a:r>
            <a:endParaRPr lang="es-ES_tradnl" sz="3200" b="1" dirty="0" smtClean="0">
              <a:solidFill>
                <a:srgbClr val="FF0000"/>
              </a:solidFill>
              <a:latin typeface="Calibri" pitchFamily="34" charset="0"/>
            </a:endParaRPr>
          </a:p>
        </p:txBody>
      </p:sp>
      <p:sp>
        <p:nvSpPr>
          <p:cNvPr id="25603" name="2 Marcador de contenido"/>
          <p:cNvSpPr>
            <a:spLocks noGrp="1"/>
          </p:cNvSpPr>
          <p:nvPr>
            <p:ph idx="1"/>
          </p:nvPr>
        </p:nvSpPr>
        <p:spPr>
          <a:xfrm>
            <a:off x="228600" y="914400"/>
            <a:ext cx="8686800" cy="1219200"/>
          </a:xfrm>
        </p:spPr>
        <p:txBody>
          <a:bodyPr/>
          <a:lstStyle/>
          <a:p>
            <a:pPr marL="0" indent="0">
              <a:spcBef>
                <a:spcPct val="0"/>
              </a:spcBef>
              <a:buFontTx/>
              <a:buNone/>
            </a:pPr>
            <a:r>
              <a:rPr lang="en-US" sz="2400" smtClean="0">
                <a:latin typeface="Calibri" pitchFamily="34" charset="0"/>
              </a:rPr>
              <a:t>Due to the large size of the area to survey, and the wide range of diverse  glacial and periglacial environments across the Andes, the national inventory will be organized in five major regions:</a:t>
            </a:r>
            <a:endParaRPr lang="es-ES_tradnl" smtClean="0"/>
          </a:p>
        </p:txBody>
      </p:sp>
      <p:sp>
        <p:nvSpPr>
          <p:cNvPr id="5" name="4 CuadroTexto"/>
          <p:cNvSpPr txBox="1"/>
          <p:nvPr/>
        </p:nvSpPr>
        <p:spPr>
          <a:xfrm>
            <a:off x="304800" y="2338388"/>
            <a:ext cx="4375150" cy="4062412"/>
          </a:xfrm>
          <a:prstGeom prst="rect">
            <a:avLst/>
          </a:prstGeom>
          <a:noFill/>
        </p:spPr>
        <p:txBody>
          <a:bodyPr wrap="none">
            <a:spAutoFit/>
          </a:bodyPr>
          <a:lstStyle/>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Desérticos</a:t>
            </a:r>
            <a:r>
              <a:rPr lang="es-AR" sz="2400" dirty="0">
                <a:solidFill>
                  <a:schemeClr val="bg2">
                    <a:lumMod val="60000"/>
                    <a:lumOff val="40000"/>
                  </a:schemeClr>
                </a:solidFill>
                <a:latin typeface="Calibri" pitchFamily="34" charset="0"/>
              </a:rPr>
              <a:t> </a:t>
            </a:r>
          </a:p>
          <a:p>
            <a:pPr>
              <a:spcBef>
                <a:spcPts val="0"/>
              </a:spcBef>
              <a:buFont typeface="Arial" pitchFamily="34" charset="0"/>
              <a:buChar char="•"/>
              <a:defRPr/>
            </a:pPr>
            <a:endParaRPr lang="es-ES_tradnl" sz="2400" dirty="0">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Centrales</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latin typeface="Calibri" pitchFamily="34" charset="0"/>
              </a:rPr>
              <a:t>Andes del Norte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Sur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 Tierra del Fuego </a:t>
            </a:r>
          </a:p>
          <a:p>
            <a:pPr>
              <a:spcBef>
                <a:spcPts val="0"/>
              </a:spcBef>
              <a:defRPr/>
            </a:pPr>
            <a:r>
              <a:rPr lang="es-AR" sz="2400" b="1" dirty="0">
                <a:solidFill>
                  <a:schemeClr val="bg2">
                    <a:lumMod val="60000"/>
                    <a:lumOff val="40000"/>
                  </a:schemeClr>
                </a:solidFill>
                <a:latin typeface="Calibri" pitchFamily="34" charset="0"/>
              </a:rPr>
              <a:t>e islas del Atlántico Sur</a:t>
            </a:r>
            <a:r>
              <a:rPr lang="es-AR" sz="2400" dirty="0">
                <a:solidFill>
                  <a:schemeClr val="bg2">
                    <a:lumMod val="60000"/>
                    <a:lumOff val="40000"/>
                  </a:schemeClr>
                </a:solidFill>
                <a:latin typeface="Calibri" pitchFamily="34" charset="0"/>
              </a:rPr>
              <a:t> </a:t>
            </a:r>
            <a:endParaRPr lang="es-ES_tradnl" sz="2400" dirty="0">
              <a:solidFill>
                <a:schemeClr val="bg2">
                  <a:lumMod val="60000"/>
                  <a:lumOff val="40000"/>
                </a:schemeClr>
              </a:solidFill>
              <a:latin typeface="Calibri" pitchFamily="34" charset="0"/>
            </a:endParaRPr>
          </a:p>
          <a:p>
            <a:pPr>
              <a:defRPr/>
            </a:pPr>
            <a:endParaRPr lang="es-ES_tradnl" dirty="0"/>
          </a:p>
        </p:txBody>
      </p:sp>
      <p:pic>
        <p:nvPicPr>
          <p:cNvPr id="25605" name="5 Imagen" descr="AndesNortePatagonia_CuencasInventario25Nov2010"/>
          <p:cNvPicPr>
            <a:picLocks noChangeAspect="1"/>
          </p:cNvPicPr>
          <p:nvPr/>
        </p:nvPicPr>
        <p:blipFill>
          <a:blip r:embed="rId2" cstate="print"/>
          <a:srcRect/>
          <a:stretch>
            <a:fillRect/>
          </a:stretch>
        </p:blipFill>
        <p:spPr bwMode="auto">
          <a:xfrm>
            <a:off x="5029200" y="2119313"/>
            <a:ext cx="3657600" cy="4738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a:xfrm>
            <a:off x="0" y="0"/>
            <a:ext cx="9144000" cy="1143000"/>
          </a:xfrm>
        </p:spPr>
        <p:txBody>
          <a:bodyPr/>
          <a:lstStyle/>
          <a:p>
            <a:r>
              <a:rPr lang="en-US" sz="3200" b="1" dirty="0" smtClean="0">
                <a:solidFill>
                  <a:srgbClr val="FF0000"/>
                </a:solidFill>
                <a:latin typeface="Calibri" pitchFamily="34" charset="0"/>
              </a:rPr>
              <a:t>Geographical organization of the National Inventory</a:t>
            </a:r>
            <a:endParaRPr lang="es-ES_tradnl" sz="3200" b="1" dirty="0" smtClean="0">
              <a:solidFill>
                <a:srgbClr val="FF0000"/>
              </a:solidFill>
              <a:latin typeface="Calibri" pitchFamily="34" charset="0"/>
            </a:endParaRPr>
          </a:p>
        </p:txBody>
      </p:sp>
      <p:sp>
        <p:nvSpPr>
          <p:cNvPr id="26627" name="2 Marcador de contenido"/>
          <p:cNvSpPr>
            <a:spLocks noGrp="1"/>
          </p:cNvSpPr>
          <p:nvPr>
            <p:ph idx="1"/>
          </p:nvPr>
        </p:nvSpPr>
        <p:spPr>
          <a:xfrm>
            <a:off x="228600" y="914400"/>
            <a:ext cx="8686800" cy="1219200"/>
          </a:xfrm>
        </p:spPr>
        <p:txBody>
          <a:bodyPr/>
          <a:lstStyle/>
          <a:p>
            <a:pPr marL="0" indent="0">
              <a:spcBef>
                <a:spcPct val="0"/>
              </a:spcBef>
              <a:buFontTx/>
              <a:buNone/>
            </a:pPr>
            <a:r>
              <a:rPr lang="en-US" sz="2400" smtClean="0">
                <a:latin typeface="Calibri" pitchFamily="34" charset="0"/>
              </a:rPr>
              <a:t>Due to the large size of the area to survey, and the wide range of diverse  glacial and periglacial environments across the Andes, the national inventory will be organized in five major regions:</a:t>
            </a:r>
            <a:endParaRPr lang="es-ES_tradnl" smtClean="0"/>
          </a:p>
        </p:txBody>
      </p:sp>
      <p:sp>
        <p:nvSpPr>
          <p:cNvPr id="5" name="4 CuadroTexto"/>
          <p:cNvSpPr txBox="1"/>
          <p:nvPr/>
        </p:nvSpPr>
        <p:spPr>
          <a:xfrm>
            <a:off x="304800" y="2338388"/>
            <a:ext cx="4375150" cy="4062412"/>
          </a:xfrm>
          <a:prstGeom prst="rect">
            <a:avLst/>
          </a:prstGeom>
          <a:noFill/>
        </p:spPr>
        <p:txBody>
          <a:bodyPr wrap="none">
            <a:spAutoFit/>
          </a:bodyPr>
          <a:lstStyle/>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Desérticos</a:t>
            </a:r>
            <a:r>
              <a:rPr lang="es-AR" sz="2400" dirty="0">
                <a:solidFill>
                  <a:schemeClr val="bg2">
                    <a:lumMod val="60000"/>
                    <a:lumOff val="40000"/>
                  </a:schemeClr>
                </a:solidFill>
                <a:latin typeface="Calibri" pitchFamily="34" charset="0"/>
              </a:rPr>
              <a:t> </a:t>
            </a:r>
          </a:p>
          <a:p>
            <a:pPr>
              <a:spcBef>
                <a:spcPts val="0"/>
              </a:spcBef>
              <a:buFont typeface="Arial" pitchFamily="34" charset="0"/>
              <a:buChar char="•"/>
              <a:defRPr/>
            </a:pPr>
            <a:endParaRPr lang="es-ES_tradnl" sz="2400" dirty="0">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Centrales</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Norte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latin typeface="Calibri" pitchFamily="34" charset="0"/>
              </a:rPr>
              <a:t>Andes del Sur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 Tierra del Fuego </a:t>
            </a:r>
          </a:p>
          <a:p>
            <a:pPr>
              <a:spcBef>
                <a:spcPts val="0"/>
              </a:spcBef>
              <a:defRPr/>
            </a:pPr>
            <a:r>
              <a:rPr lang="es-AR" sz="2400" b="1" dirty="0">
                <a:solidFill>
                  <a:schemeClr val="bg2">
                    <a:lumMod val="60000"/>
                    <a:lumOff val="40000"/>
                  </a:schemeClr>
                </a:solidFill>
                <a:latin typeface="Calibri" pitchFamily="34" charset="0"/>
              </a:rPr>
              <a:t>e islas del Atlántico Sur</a:t>
            </a:r>
            <a:r>
              <a:rPr lang="es-AR" sz="2400" dirty="0">
                <a:solidFill>
                  <a:schemeClr val="bg2">
                    <a:lumMod val="60000"/>
                    <a:lumOff val="40000"/>
                  </a:schemeClr>
                </a:solidFill>
                <a:latin typeface="Calibri" pitchFamily="34" charset="0"/>
              </a:rPr>
              <a:t> </a:t>
            </a:r>
            <a:endParaRPr lang="es-ES_tradnl" sz="2400" dirty="0">
              <a:solidFill>
                <a:schemeClr val="bg2">
                  <a:lumMod val="60000"/>
                  <a:lumOff val="40000"/>
                </a:schemeClr>
              </a:solidFill>
              <a:latin typeface="Calibri" pitchFamily="34" charset="0"/>
            </a:endParaRPr>
          </a:p>
          <a:p>
            <a:pPr>
              <a:defRPr/>
            </a:pPr>
            <a:endParaRPr lang="es-ES_tradnl" dirty="0"/>
          </a:p>
        </p:txBody>
      </p:sp>
      <p:pic>
        <p:nvPicPr>
          <p:cNvPr id="26629" name="5 Imagen" descr="AndesSurPatagonia_CuencasInventario25Nov2010"/>
          <p:cNvPicPr>
            <a:picLocks noChangeAspect="1"/>
          </p:cNvPicPr>
          <p:nvPr/>
        </p:nvPicPr>
        <p:blipFill>
          <a:blip r:embed="rId2" cstate="print"/>
          <a:srcRect/>
          <a:stretch>
            <a:fillRect/>
          </a:stretch>
        </p:blipFill>
        <p:spPr bwMode="auto">
          <a:xfrm>
            <a:off x="4953000" y="2133600"/>
            <a:ext cx="3657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a:xfrm>
            <a:off x="0" y="0"/>
            <a:ext cx="9144000" cy="1143000"/>
          </a:xfrm>
        </p:spPr>
        <p:txBody>
          <a:bodyPr/>
          <a:lstStyle/>
          <a:p>
            <a:r>
              <a:rPr lang="en-US" sz="3200" b="1" dirty="0" smtClean="0">
                <a:solidFill>
                  <a:srgbClr val="FF0000"/>
                </a:solidFill>
                <a:latin typeface="Calibri" pitchFamily="34" charset="0"/>
              </a:rPr>
              <a:t>Geographical organization of the National Inventory</a:t>
            </a:r>
            <a:endParaRPr lang="es-ES_tradnl" sz="3200" b="1" dirty="0" smtClean="0">
              <a:solidFill>
                <a:srgbClr val="FF0000"/>
              </a:solidFill>
              <a:latin typeface="Calibri" pitchFamily="34" charset="0"/>
            </a:endParaRPr>
          </a:p>
        </p:txBody>
      </p:sp>
      <p:sp>
        <p:nvSpPr>
          <p:cNvPr id="27651" name="2 Marcador de contenido"/>
          <p:cNvSpPr>
            <a:spLocks noGrp="1"/>
          </p:cNvSpPr>
          <p:nvPr>
            <p:ph idx="1"/>
          </p:nvPr>
        </p:nvSpPr>
        <p:spPr>
          <a:xfrm>
            <a:off x="228600" y="914400"/>
            <a:ext cx="8686800" cy="1219200"/>
          </a:xfrm>
        </p:spPr>
        <p:txBody>
          <a:bodyPr/>
          <a:lstStyle/>
          <a:p>
            <a:pPr marL="0" indent="0">
              <a:spcBef>
                <a:spcPct val="0"/>
              </a:spcBef>
              <a:buFontTx/>
              <a:buNone/>
            </a:pPr>
            <a:r>
              <a:rPr lang="en-US" sz="2400" smtClean="0">
                <a:latin typeface="Calibri" pitchFamily="34" charset="0"/>
              </a:rPr>
              <a:t>Due to the large size of the area to survey, and the wide range of diverse  glacial and periglacial environments across the Andes, the national inventory will be organized in five major regions:</a:t>
            </a:r>
            <a:endParaRPr lang="es-ES_tradnl" smtClean="0"/>
          </a:p>
        </p:txBody>
      </p:sp>
      <p:sp>
        <p:nvSpPr>
          <p:cNvPr id="5" name="4 CuadroTexto"/>
          <p:cNvSpPr txBox="1"/>
          <p:nvPr/>
        </p:nvSpPr>
        <p:spPr>
          <a:xfrm>
            <a:off x="304800" y="2338388"/>
            <a:ext cx="4375150" cy="4062412"/>
          </a:xfrm>
          <a:prstGeom prst="rect">
            <a:avLst/>
          </a:prstGeom>
          <a:noFill/>
        </p:spPr>
        <p:txBody>
          <a:bodyPr wrap="none">
            <a:spAutoFit/>
          </a:bodyPr>
          <a:lstStyle/>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Desérticos</a:t>
            </a:r>
            <a:r>
              <a:rPr lang="es-AR" sz="2400" dirty="0">
                <a:solidFill>
                  <a:schemeClr val="bg2">
                    <a:lumMod val="60000"/>
                    <a:lumOff val="40000"/>
                  </a:schemeClr>
                </a:solidFill>
                <a:latin typeface="Calibri" pitchFamily="34" charset="0"/>
              </a:rPr>
              <a:t> </a:t>
            </a:r>
          </a:p>
          <a:p>
            <a:pPr>
              <a:spcBef>
                <a:spcPts val="0"/>
              </a:spcBef>
              <a:buFont typeface="Arial" pitchFamily="34" charset="0"/>
              <a:buChar char="•"/>
              <a:defRPr/>
            </a:pPr>
            <a:endParaRPr lang="es-ES_tradnl" sz="2400" dirty="0">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Centrales</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Norte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solidFill>
                  <a:schemeClr val="bg2">
                    <a:lumMod val="60000"/>
                    <a:lumOff val="40000"/>
                  </a:schemeClr>
                </a:solidFill>
                <a:latin typeface="Calibri" pitchFamily="34" charset="0"/>
              </a:rPr>
              <a:t>Andes del Sur de la Patagonia</a:t>
            </a:r>
          </a:p>
          <a:p>
            <a:pPr>
              <a:spcBef>
                <a:spcPts val="0"/>
              </a:spcBef>
              <a:buFont typeface="Arial" pitchFamily="34" charset="0"/>
              <a:buChar char="•"/>
              <a:defRPr/>
            </a:pPr>
            <a:endParaRPr lang="es-ES_tradnl" sz="2400" dirty="0">
              <a:solidFill>
                <a:schemeClr val="bg2">
                  <a:lumMod val="60000"/>
                  <a:lumOff val="40000"/>
                </a:schemeClr>
              </a:solidFill>
              <a:latin typeface="Calibri" pitchFamily="34" charset="0"/>
            </a:endParaRPr>
          </a:p>
          <a:p>
            <a:pPr>
              <a:spcBef>
                <a:spcPts val="0"/>
              </a:spcBef>
              <a:buFont typeface="Arial" pitchFamily="34" charset="0"/>
              <a:buChar char="•"/>
              <a:defRPr/>
            </a:pPr>
            <a:r>
              <a:rPr lang="es-AR" sz="2400" b="1" dirty="0">
                <a:latin typeface="Calibri" pitchFamily="34" charset="0"/>
              </a:rPr>
              <a:t>Andes de Tierra del Fuego </a:t>
            </a:r>
          </a:p>
          <a:p>
            <a:pPr>
              <a:spcBef>
                <a:spcPts val="0"/>
              </a:spcBef>
              <a:defRPr/>
            </a:pPr>
            <a:r>
              <a:rPr lang="es-AR" sz="2400" b="1" dirty="0">
                <a:latin typeface="Calibri" pitchFamily="34" charset="0"/>
              </a:rPr>
              <a:t>e islas del Atlántico Sur</a:t>
            </a:r>
            <a:r>
              <a:rPr lang="es-AR" sz="2400" dirty="0">
                <a:latin typeface="Calibri" pitchFamily="34" charset="0"/>
              </a:rPr>
              <a:t> </a:t>
            </a:r>
            <a:endParaRPr lang="es-ES_tradnl" sz="2400" dirty="0">
              <a:latin typeface="Calibri" pitchFamily="34" charset="0"/>
            </a:endParaRPr>
          </a:p>
          <a:p>
            <a:pPr>
              <a:defRPr/>
            </a:pPr>
            <a:endParaRPr lang="es-ES_tradnl" dirty="0"/>
          </a:p>
        </p:txBody>
      </p:sp>
      <p:pic>
        <p:nvPicPr>
          <p:cNvPr id="27653" name="5 Imagen" descr="TierraDelFuego_CuencasInventario25Nov2010"/>
          <p:cNvPicPr>
            <a:picLocks noChangeAspect="1"/>
          </p:cNvPicPr>
          <p:nvPr/>
        </p:nvPicPr>
        <p:blipFill>
          <a:blip r:embed="rId2" cstate="print"/>
          <a:srcRect/>
          <a:stretch>
            <a:fillRect/>
          </a:stretch>
        </p:blipFill>
        <p:spPr bwMode="auto">
          <a:xfrm>
            <a:off x="5029200" y="2133600"/>
            <a:ext cx="3657600" cy="473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mapa_cuenca_rio_mendoza_100_dpi"/>
          <p:cNvPicPr>
            <a:picLocks noChangeAspect="1" noChangeArrowheads="1"/>
          </p:cNvPicPr>
          <p:nvPr/>
        </p:nvPicPr>
        <p:blipFill>
          <a:blip r:embed="rId2" cstate="print"/>
          <a:srcRect t="26296" b="42222"/>
          <a:stretch>
            <a:fillRect/>
          </a:stretch>
        </p:blipFill>
        <p:spPr bwMode="auto">
          <a:xfrm>
            <a:off x="0" y="-130214"/>
            <a:ext cx="17221200" cy="7085617"/>
          </a:xfrm>
          <a:prstGeom prst="rect">
            <a:avLst/>
          </a:prstGeom>
          <a:noFill/>
          <a:ln w="9525">
            <a:noFill/>
            <a:miter lim="800000"/>
            <a:headEnd/>
            <a:tailEnd/>
          </a:ln>
        </p:spPr>
      </p:pic>
      <p:sp>
        <p:nvSpPr>
          <p:cNvPr id="3" name="2 CuadroTexto"/>
          <p:cNvSpPr txBox="1"/>
          <p:nvPr/>
        </p:nvSpPr>
        <p:spPr>
          <a:xfrm>
            <a:off x="5882889" y="5638800"/>
            <a:ext cx="3184911" cy="1200329"/>
          </a:xfrm>
          <a:prstGeom prst="rect">
            <a:avLst/>
          </a:prstGeom>
          <a:noFill/>
        </p:spPr>
        <p:txBody>
          <a:bodyPr wrap="none" rtlCol="0">
            <a:spAutoFit/>
          </a:bodyPr>
          <a:lstStyle/>
          <a:p>
            <a:r>
              <a:rPr lang="es-AR" sz="2400" b="1" dirty="0" smtClean="0">
                <a:solidFill>
                  <a:srgbClr val="FF0000"/>
                </a:solidFill>
                <a:latin typeface="Calibri" pitchFamily="34" charset="0"/>
              </a:rPr>
              <a:t>Inventario de Glaciares </a:t>
            </a:r>
          </a:p>
          <a:p>
            <a:r>
              <a:rPr lang="es-AR" sz="2400" b="1" dirty="0" smtClean="0">
                <a:solidFill>
                  <a:srgbClr val="FF0000"/>
                </a:solidFill>
                <a:latin typeface="Calibri" pitchFamily="34" charset="0"/>
              </a:rPr>
              <a:t>y Ambiente </a:t>
            </a:r>
            <a:r>
              <a:rPr lang="es-AR" sz="2400" b="1" dirty="0" err="1" smtClean="0">
                <a:solidFill>
                  <a:srgbClr val="FF0000"/>
                </a:solidFill>
                <a:latin typeface="Calibri" pitchFamily="34" charset="0"/>
              </a:rPr>
              <a:t>Periglacial</a:t>
            </a:r>
            <a:endParaRPr lang="es-AR" sz="2400" b="1" dirty="0" smtClean="0">
              <a:solidFill>
                <a:srgbClr val="FF0000"/>
              </a:solidFill>
              <a:latin typeface="Calibri" pitchFamily="34" charset="0"/>
            </a:endParaRPr>
          </a:p>
          <a:p>
            <a:r>
              <a:rPr lang="es-AR" sz="2400" b="1" dirty="0" smtClean="0">
                <a:solidFill>
                  <a:srgbClr val="FF0000"/>
                </a:solidFill>
                <a:latin typeface="Calibri" pitchFamily="34" charset="0"/>
              </a:rPr>
              <a:t>1. Río Mendoza</a:t>
            </a:r>
            <a:endParaRPr lang="es-AR" sz="2400" b="1"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4083"/>
            <a:ext cx="9144000" cy="6509834"/>
          </a:xfrm>
          <a:prstGeom prst="rect">
            <a:avLst/>
          </a:prstGeom>
        </p:spPr>
      </p:pic>
    </p:spTree>
    <p:extLst>
      <p:ext uri="{BB962C8B-B14F-4D97-AF65-F5344CB8AC3E}">
        <p14:creationId xmlns:p14="http://schemas.microsoft.com/office/powerpoint/2010/main" xmlns="" val="3502520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958"/>
          <a:stretch>
            <a:fillRect/>
          </a:stretch>
        </p:blipFill>
        <p:spPr bwMode="auto">
          <a:xfrm>
            <a:off x="2057400" y="4115"/>
            <a:ext cx="4876800" cy="687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12222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548</Words>
  <Application>Microsoft Office PowerPoint</Application>
  <PresentationFormat>Presentación en pantalla (4:3)</PresentationFormat>
  <Paragraphs>91</Paragraphs>
  <Slides>14</Slides>
  <Notes>0</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Diapositiva 1</vt:lpstr>
      <vt:lpstr>Geographical organization of the National Inventory</vt:lpstr>
      <vt:lpstr>Geographical organization of the National Inventory</vt:lpstr>
      <vt:lpstr>Geographical organization of the National Inventory</vt:lpstr>
      <vt:lpstr>Geographical organization of the National Inventory</vt:lpstr>
      <vt:lpstr>Geographical organization of the National Inventory</vt:lpstr>
      <vt:lpstr>Diapositiva 7</vt:lpstr>
      <vt:lpstr>Diapositiva 8</vt:lpstr>
      <vt:lpstr>Diapositiva 9</vt:lpstr>
      <vt:lpstr>Diapositiva 10</vt:lpstr>
      <vt:lpstr>Diapositiva 11</vt:lpstr>
      <vt:lpstr>Diapositiva 12</vt:lpstr>
      <vt:lpstr>Diapositiva 13</vt:lpstr>
      <vt:lpstr>Diapositiva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Silvia</dc:creator>
  <cp:lastModifiedBy>Silvia</cp:lastModifiedBy>
  <cp:revision>1</cp:revision>
  <dcterms:created xsi:type="dcterms:W3CDTF">2014-04-07T13:58:46Z</dcterms:created>
  <dcterms:modified xsi:type="dcterms:W3CDTF">2014-04-07T14:01:03Z</dcterms:modified>
</cp:coreProperties>
</file>